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87" r:id="rId2"/>
    <p:sldId id="283" r:id="rId3"/>
    <p:sldId id="284" r:id="rId4"/>
    <p:sldId id="289" r:id="rId5"/>
    <p:sldId id="290" r:id="rId6"/>
    <p:sldId id="291" r:id="rId7"/>
    <p:sldId id="286" r:id="rId8"/>
    <p:sldId id="285" r:id="rId9"/>
    <p:sldId id="288" r:id="rId1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9DF43-AD4B-4F8E-AE8A-3C6EF2832D66}" type="datetimeFigureOut">
              <a:rPr lang="da-DK" smtClean="0"/>
              <a:t>12-03-2019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A66DC-8E2E-4DA5-98CC-009DBEEAF3E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9376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D6BF7-2A35-45A6-9FEE-81354831DCAC}" type="datetime1">
              <a:rPr lang="da-DK" smtClean="0"/>
              <a:t>12-03-2019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On-line forbrug. Brandpositionering, Forretningsmodeller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692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B158-D5B1-416A-A9D2-E8D264C10EE5}" type="datetime1">
              <a:rPr lang="da-DK" smtClean="0"/>
              <a:t>12-03-2019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On-line forbrug. Brandpositionering, Forretningsmodeller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812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86A4-7854-4B62-B418-672179F8774A}" type="datetime1">
              <a:rPr lang="da-DK" smtClean="0"/>
              <a:t>12-03-2019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On-line forbrug. Brandpositionering, Forretningsmodeller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4916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29E9A-E896-4D60-90CD-852D33E8387C}" type="datetime1">
              <a:rPr lang="da-DK" smtClean="0"/>
              <a:t>12-03-2019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On-line forbrug. Brandpositionering, Forretningsmodeller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022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ACDA-CDA8-496F-BB2A-1A00C24BD05B}" type="datetime1">
              <a:rPr lang="da-DK" smtClean="0"/>
              <a:t>12-03-2019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On-line forbrug. Brandpositionering, Forretningsmodeller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489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4326-E679-49E5-A4AB-3D63B27DA962}" type="datetime1">
              <a:rPr lang="da-DK" smtClean="0"/>
              <a:t>12-03-2019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On-line forbrug. Brandpositionering, Forretningsmodeller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261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3D9E-FA70-437B-BD4D-BC20EE55208C}" type="datetime1">
              <a:rPr lang="da-DK" smtClean="0"/>
              <a:t>12-03-2019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On-line forbrug. Brandpositionering, Forretningsmodeller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1446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6432-07AB-4F30-BE61-556DA037F25B}" type="datetime1">
              <a:rPr lang="da-DK" smtClean="0"/>
              <a:t>12-03-2019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On-line forbrug. Brandpositionering, Forretningsmodeller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1546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CADB-72E6-4F6B-ABE9-3115FBAD8714}" type="datetime1">
              <a:rPr lang="da-DK" smtClean="0"/>
              <a:t>12-03-2019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On-line forbrug. Brandpositionering, Forretningsmodeller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520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8025-8356-40AC-8391-F8CE8E4869E9}" type="datetime1">
              <a:rPr lang="da-DK" smtClean="0"/>
              <a:t>12-03-2019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On-line forbrug. Brandpositionering, Forretningsmodeller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6798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8BF3-CE8E-466B-9C4B-82F72C8DE4E6}" type="datetime1">
              <a:rPr lang="da-DK" smtClean="0"/>
              <a:t>12-03-2019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On-line forbrug. Brandpositionering, Forretningsmodeller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283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721AF-2211-4749-9EC0-2D8828F73031}" type="datetime1">
              <a:rPr lang="da-DK" smtClean="0"/>
              <a:t>12-03-2019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On-line forbrug. Brandpositionering, Forretningsmodeller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AE0A7-2B06-4EE9-93C5-673C0E1FEA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217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2132856"/>
            <a:ext cx="8496944" cy="14700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da-DK"/>
              <a:t>Markedskommunikation </a:t>
            </a:r>
            <a:r>
              <a:rPr lang="da-DK" smtClean="0"/>
              <a:t>6</a:t>
            </a:r>
            <a:r>
              <a:rPr lang="da-DK" dirty="0"/>
              <a:t/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r>
              <a:rPr lang="da-DK" sz="4000" dirty="0" smtClean="0"/>
              <a:t>6: </a:t>
            </a:r>
            <a:r>
              <a:rPr lang="da-DK" sz="4000" dirty="0" err="1" smtClean="0"/>
              <a:t>On-line</a:t>
            </a:r>
            <a:r>
              <a:rPr lang="da-DK" sz="4000" dirty="0" smtClean="0"/>
              <a:t> forbrug</a:t>
            </a:r>
            <a:br>
              <a:rPr lang="da-DK" sz="4000" dirty="0" smtClean="0"/>
            </a:br>
            <a:r>
              <a:rPr lang="da-DK" sz="4000" dirty="0" smtClean="0"/>
              <a:t>7: Digital brandpositionering</a:t>
            </a:r>
            <a:br>
              <a:rPr lang="da-DK" sz="4000" dirty="0" smtClean="0"/>
            </a:br>
            <a:r>
              <a:rPr lang="da-DK" sz="4000" dirty="0" smtClean="0"/>
              <a:t>8: Digitale forretningsmodeller</a:t>
            </a:r>
            <a:br>
              <a:rPr lang="da-DK" sz="4000" dirty="0" smtClean="0"/>
            </a:br>
            <a:r>
              <a:rPr lang="da-DK" sz="4000" dirty="0" smtClean="0"/>
              <a:t>Gruppearbejde</a:t>
            </a:r>
            <a:r>
              <a:rPr lang="da-DK" sz="4000" dirty="0"/>
              <a:t>:</a:t>
            </a:r>
            <a:r>
              <a:rPr lang="da-DK" sz="4000" dirty="0" smtClean="0"/>
              <a:t> </a:t>
            </a:r>
            <a:r>
              <a:rPr lang="da-DK" sz="4000" dirty="0"/>
              <a:t>Eksamensprojekt</a:t>
            </a:r>
            <a:endParaRPr lang="en-US" sz="40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87624" y="4844752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sz="2800" dirty="0"/>
              <a:t>forår 2019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sz="2800" dirty="0"/>
              <a:t>Pillon - </a:t>
            </a:r>
            <a:r>
              <a:rPr lang="da-DK" sz="2800" dirty="0" smtClean="0"/>
              <a:t>KU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200761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On-line forbrug. Brandpositionering, Forretningsmodeller</a:t>
            </a:r>
            <a:endParaRPr lang="da-DK"/>
          </a:p>
        </p:txBody>
      </p:sp>
      <p:sp>
        <p:nvSpPr>
          <p:cNvPr id="6" name="Pladsholder til indhold 1"/>
          <p:cNvSpPr txBox="1">
            <a:spLocks/>
          </p:cNvSpPr>
          <p:nvPr/>
        </p:nvSpPr>
        <p:spPr>
          <a:xfrm>
            <a:off x="35496" y="2636912"/>
            <a:ext cx="1872208" cy="194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600" dirty="0" smtClean="0"/>
              <a:t>6. </a:t>
            </a:r>
            <a:r>
              <a:rPr lang="da-DK" sz="1600" dirty="0" err="1" smtClean="0"/>
              <a:t>On-line</a:t>
            </a:r>
            <a:r>
              <a:rPr lang="da-DK" sz="1600" dirty="0" smtClean="0"/>
              <a:t> forbrug</a:t>
            </a:r>
          </a:p>
          <a:p>
            <a:pPr marL="0" indent="0">
              <a:buNone/>
            </a:pPr>
            <a:r>
              <a:rPr lang="da-DK" sz="1600" dirty="0" smtClean="0"/>
              <a:t>7</a:t>
            </a:r>
            <a:r>
              <a:rPr lang="da-DK" sz="1600" dirty="0"/>
              <a:t>. </a:t>
            </a:r>
            <a:r>
              <a:rPr lang="da-DK" sz="1600" dirty="0" smtClean="0"/>
              <a:t>Digital brandpositionering</a:t>
            </a:r>
          </a:p>
          <a:p>
            <a:pPr marL="0" indent="0">
              <a:buNone/>
            </a:pPr>
            <a:r>
              <a:rPr lang="da-DK" sz="1600" dirty="0" smtClean="0"/>
              <a:t>8. Digitale forretningsmodeller</a:t>
            </a:r>
          </a:p>
          <a:p>
            <a:pPr marL="0" indent="0">
              <a:buNone/>
            </a:pPr>
            <a:r>
              <a:rPr lang="da-DK" sz="1600" dirty="0"/>
              <a:t>Gruppearbejde: Eksamensprojekt</a:t>
            </a:r>
            <a:endParaRPr lang="da-DK" sz="1600" dirty="0" smtClean="0"/>
          </a:p>
          <a:p>
            <a:pPr marL="0" indent="0">
              <a:buNone/>
            </a:pPr>
            <a:endParaRPr lang="da-DK" sz="1600" dirty="0" smtClean="0"/>
          </a:p>
        </p:txBody>
      </p:sp>
    </p:spTree>
    <p:extLst>
      <p:ext uri="{BB962C8B-B14F-4D97-AF65-F5344CB8AC3E}">
        <p14:creationId xmlns:p14="http://schemas.microsoft.com/office/powerpoint/2010/main" val="199110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On-line forbrug. Brandpositionering, Forretningsmodeller</a:t>
            </a:r>
            <a:endParaRPr lang="da-DK"/>
          </a:p>
        </p:txBody>
      </p:sp>
      <p:sp>
        <p:nvSpPr>
          <p:cNvPr id="6" name="Pladsholder til indhold 2"/>
          <p:cNvSpPr txBox="1">
            <a:spLocks/>
          </p:cNvSpPr>
          <p:nvPr/>
        </p:nvSpPr>
        <p:spPr>
          <a:xfrm>
            <a:off x="1948965" y="2420888"/>
            <a:ext cx="6995120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sz="2800" dirty="0" smtClean="0"/>
              <a:t>Gennemgående gruppeopgave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2800" dirty="0" smtClean="0"/>
              <a:t>• Hvilke muligheder og trusler kan identificeres i jeres virksomheds målgruppes online-forbrug og -adfærd? </a:t>
            </a:r>
            <a:endParaRPr lang="da-DK" sz="2800" dirty="0"/>
          </a:p>
        </p:txBody>
      </p:sp>
      <p:sp>
        <p:nvSpPr>
          <p:cNvPr id="7" name="Pladsholder til indhold 1"/>
          <p:cNvSpPr txBox="1">
            <a:spLocks/>
          </p:cNvSpPr>
          <p:nvPr/>
        </p:nvSpPr>
        <p:spPr>
          <a:xfrm>
            <a:off x="35496" y="2636912"/>
            <a:ext cx="1872208" cy="194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600" dirty="0" smtClean="0">
                <a:solidFill>
                  <a:srgbClr val="FF0000"/>
                </a:solidFill>
              </a:rPr>
              <a:t>6. </a:t>
            </a:r>
            <a:r>
              <a:rPr lang="da-DK" sz="1600" dirty="0" err="1" smtClean="0">
                <a:solidFill>
                  <a:srgbClr val="FF0000"/>
                </a:solidFill>
              </a:rPr>
              <a:t>On-line</a:t>
            </a:r>
            <a:r>
              <a:rPr lang="da-DK" sz="1600" dirty="0" smtClean="0">
                <a:solidFill>
                  <a:srgbClr val="FF0000"/>
                </a:solidFill>
              </a:rPr>
              <a:t> forbrug</a:t>
            </a:r>
          </a:p>
          <a:p>
            <a:pPr marL="0" indent="0">
              <a:buNone/>
            </a:pPr>
            <a:r>
              <a:rPr lang="da-DK" sz="1600" dirty="0" smtClean="0"/>
              <a:t>7</a:t>
            </a:r>
            <a:r>
              <a:rPr lang="da-DK" sz="1600" dirty="0"/>
              <a:t>. </a:t>
            </a:r>
            <a:r>
              <a:rPr lang="da-DK" sz="1600" dirty="0" smtClean="0"/>
              <a:t>Digital brandpositionering</a:t>
            </a:r>
          </a:p>
          <a:p>
            <a:pPr marL="0" indent="0">
              <a:buNone/>
            </a:pPr>
            <a:r>
              <a:rPr lang="da-DK" sz="1600" dirty="0" smtClean="0"/>
              <a:t>8. Digitale forretningsmodeller</a:t>
            </a:r>
          </a:p>
          <a:p>
            <a:pPr marL="0" indent="0">
              <a:buNone/>
            </a:pPr>
            <a:r>
              <a:rPr lang="da-DK" sz="1600" dirty="0"/>
              <a:t>Gruppearbejde: Eksamensprojekt</a:t>
            </a:r>
            <a:endParaRPr lang="da-DK" sz="1600" dirty="0" smtClean="0"/>
          </a:p>
          <a:p>
            <a:pPr marL="0" indent="0">
              <a:buNone/>
            </a:pPr>
            <a:endParaRPr lang="da-DK" sz="1600" dirty="0" smtClean="0"/>
          </a:p>
        </p:txBody>
      </p:sp>
    </p:spTree>
    <p:extLst>
      <p:ext uri="{BB962C8B-B14F-4D97-AF65-F5344CB8AC3E}">
        <p14:creationId xmlns:p14="http://schemas.microsoft.com/office/powerpoint/2010/main" val="126052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8657" r="18161" b="17766"/>
          <a:stretch/>
        </p:blipFill>
        <p:spPr bwMode="auto">
          <a:xfrm>
            <a:off x="-732290" y="44624"/>
            <a:ext cx="10504379" cy="644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ktangel 10"/>
          <p:cNvSpPr/>
          <p:nvPr/>
        </p:nvSpPr>
        <p:spPr>
          <a:xfrm>
            <a:off x="6588224" y="404664"/>
            <a:ext cx="225236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da-DK" b="1" dirty="0" smtClean="0"/>
              <a:t>Brand-</a:t>
            </a:r>
            <a:r>
              <a:rPr lang="da-DK" b="1" dirty="0" err="1" smtClean="0"/>
              <a:t>essence</a:t>
            </a:r>
            <a:r>
              <a:rPr lang="da-DK" b="1" dirty="0" smtClean="0"/>
              <a:t> modellen </a:t>
            </a:r>
            <a:r>
              <a:rPr lang="da-DK" dirty="0" smtClean="0"/>
              <a:t>(fra Lindberg; </a:t>
            </a:r>
            <a:r>
              <a:rPr lang="da-DK" dirty="0" err="1" smtClean="0"/>
              <a:t>Markeds-kommunikation</a:t>
            </a:r>
            <a:r>
              <a:rPr lang="da-DK" dirty="0" smtClean="0"/>
              <a:t>) sætter fokus på forbrugeren. </a:t>
            </a:r>
          </a:p>
          <a:p>
            <a:pPr>
              <a:buFontTx/>
              <a:buNone/>
            </a:pPr>
            <a:r>
              <a:rPr lang="da-DK" dirty="0" smtClean="0"/>
              <a:t>USP (Unique Selling Proposition) fokuserer på produktet</a:t>
            </a:r>
            <a:endParaRPr lang="en-US" dirty="0" smtClean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EC1F-20D8-4692-80B5-9BDEC3B86F9B}" type="datetime1">
              <a:rPr lang="da-DK" smtClean="0"/>
              <a:t>12-03-2019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Brand Essence odel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F225-BCF3-4A3E-BF5D-926BB0A65DD8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14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08B0-F065-411C-9064-5DA268BB3965}" type="datetime1">
              <a:rPr lang="da-DK" smtClean="0"/>
              <a:t>12-03-2019</a:t>
            </a:fld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0EEE-D51E-41B1-9F21-7546664E4B80}" type="slidenum">
              <a:rPr lang="da-DK"/>
              <a:pPr/>
              <a:t>5</a:t>
            </a:fld>
            <a:endParaRPr lang="da-DK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1285860"/>
            <a:ext cx="6606476" cy="4357718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da-DK" sz="2400" dirty="0" smtClean="0">
                <a:latin typeface="Arial" pitchFamily="34" charset="0"/>
              </a:rPr>
              <a:t>Design (</a:t>
            </a:r>
            <a:r>
              <a:rPr lang="da-DK" sz="2400" smtClean="0">
                <a:latin typeface="Arial" pitchFamily="34" charset="0"/>
              </a:rPr>
              <a:t>se også DMTK 6.3.1)</a:t>
            </a:r>
            <a:endParaRPr lang="da-DK" sz="2400" dirty="0" smtClean="0">
              <a:latin typeface="Arial" pitchFamily="34" charset="0"/>
            </a:endParaRPr>
          </a:p>
          <a:p>
            <a:pPr>
              <a:buFontTx/>
              <a:buNone/>
            </a:pPr>
            <a:r>
              <a:rPr lang="da-DK" sz="2400" dirty="0" smtClean="0">
                <a:latin typeface="Arial" pitchFamily="34" charset="0"/>
              </a:rPr>
              <a:t>Det funktionelle aspekt: Tekniske, praktiske krav, såvel set fra brugerens som fra producentens side; ergonomi, sikkerhed, dimensioner, produktion, lagring, transport m.m. </a:t>
            </a:r>
            <a:r>
              <a:rPr lang="da-DK" sz="2400" i="1" dirty="0" smtClean="0">
                <a:latin typeface="Arial" pitchFamily="34" charset="0"/>
              </a:rPr>
              <a:t>Hvordan det virker</a:t>
            </a:r>
            <a:r>
              <a:rPr lang="da-DK" sz="2400" dirty="0" smtClean="0">
                <a:latin typeface="Arial" pitchFamily="34" charset="0"/>
              </a:rPr>
              <a:t>.</a:t>
            </a:r>
            <a:endParaRPr lang="en-US" sz="2400" dirty="0" smtClean="0">
              <a:latin typeface="Arial" pitchFamily="34" charset="0"/>
            </a:endParaRPr>
          </a:p>
          <a:p>
            <a:pPr>
              <a:buNone/>
            </a:pPr>
            <a:r>
              <a:rPr lang="en-US" sz="2400" dirty="0" err="1" smtClean="0">
                <a:latin typeface="Arial" pitchFamily="34" charset="0"/>
              </a:rPr>
              <a:t>Det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æstetiske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aspekt</a:t>
            </a:r>
            <a:r>
              <a:rPr lang="en-US" sz="2400" dirty="0" smtClean="0">
                <a:latin typeface="Arial" pitchFamily="34" charset="0"/>
              </a:rPr>
              <a:t>: </a:t>
            </a:r>
            <a:r>
              <a:rPr lang="en-US" sz="2400" dirty="0" err="1" smtClean="0">
                <a:latin typeface="Arial" pitchFamily="34" charset="0"/>
              </a:rPr>
              <a:t>Udseende</a:t>
            </a:r>
            <a:r>
              <a:rPr lang="en-US" sz="2400" dirty="0" smtClean="0">
                <a:latin typeface="Arial" pitchFamily="34" charset="0"/>
              </a:rPr>
              <a:t>. </a:t>
            </a:r>
            <a:r>
              <a:rPr lang="en-US" sz="2400" i="1" dirty="0" err="1" smtClean="0">
                <a:latin typeface="Arial" pitchFamily="34" charset="0"/>
              </a:rPr>
              <a:t>Hvordan</a:t>
            </a:r>
            <a:r>
              <a:rPr lang="en-US" sz="2400" i="1" dirty="0" smtClean="0">
                <a:latin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</a:rPr>
              <a:t>det</a:t>
            </a:r>
            <a:r>
              <a:rPr lang="en-US" sz="2400" i="1" dirty="0" smtClean="0">
                <a:latin typeface="Arial" pitchFamily="34" charset="0"/>
              </a:rPr>
              <a:t> ser </a:t>
            </a:r>
            <a:r>
              <a:rPr lang="en-US" sz="2400" i="1" dirty="0" err="1" smtClean="0">
                <a:latin typeface="Arial" pitchFamily="34" charset="0"/>
              </a:rPr>
              <a:t>ud</a:t>
            </a:r>
            <a:r>
              <a:rPr lang="en-US" sz="2400" dirty="0" smtClean="0">
                <a:latin typeface="Arial" pitchFamily="34" charset="0"/>
              </a:rPr>
              <a:t>.</a:t>
            </a:r>
          </a:p>
          <a:p>
            <a:pPr>
              <a:buNone/>
            </a:pPr>
            <a:r>
              <a:rPr lang="da-DK" sz="2400" dirty="0" smtClean="0">
                <a:latin typeface="Arial" pitchFamily="34" charset="0"/>
              </a:rPr>
              <a:t>Det symbolske aspekt (signalværdien): Historien. </a:t>
            </a:r>
            <a:r>
              <a:rPr lang="da-DK" sz="2400" i="1" dirty="0" smtClean="0">
                <a:latin typeface="Arial" pitchFamily="34" charset="0"/>
              </a:rPr>
              <a:t>Hvad det fortæller</a:t>
            </a:r>
            <a:r>
              <a:rPr lang="da-DK" sz="2400" dirty="0" smtClean="0">
                <a:latin typeface="Arial" pitchFamily="34" charset="0"/>
              </a:rPr>
              <a:t>.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Brand Essence odel</a:t>
            </a:r>
            <a:endParaRPr lang="en-US"/>
          </a:p>
        </p:txBody>
      </p:sp>
      <p:sp>
        <p:nvSpPr>
          <p:cNvPr id="7" name="Pladsholder til indhold 1"/>
          <p:cNvSpPr txBox="1">
            <a:spLocks/>
          </p:cNvSpPr>
          <p:nvPr/>
        </p:nvSpPr>
        <p:spPr>
          <a:xfrm>
            <a:off x="35496" y="2636912"/>
            <a:ext cx="1872208" cy="194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600" dirty="0" smtClean="0"/>
              <a:t>6. </a:t>
            </a:r>
            <a:r>
              <a:rPr lang="da-DK" sz="1600" dirty="0" err="1" smtClean="0"/>
              <a:t>On-line</a:t>
            </a:r>
            <a:r>
              <a:rPr lang="da-DK" sz="1600" dirty="0" smtClean="0"/>
              <a:t> forbrug</a:t>
            </a:r>
          </a:p>
          <a:p>
            <a:pPr marL="0" indent="0">
              <a:buNone/>
            </a:pPr>
            <a:r>
              <a:rPr lang="da-DK" sz="1600" dirty="0" smtClean="0">
                <a:solidFill>
                  <a:srgbClr val="FF0000"/>
                </a:solidFill>
              </a:rPr>
              <a:t>7</a:t>
            </a:r>
            <a:r>
              <a:rPr lang="da-DK" sz="1600" dirty="0">
                <a:solidFill>
                  <a:srgbClr val="FF0000"/>
                </a:solidFill>
              </a:rPr>
              <a:t>. </a:t>
            </a:r>
            <a:r>
              <a:rPr lang="da-DK" sz="1600" dirty="0" smtClean="0">
                <a:solidFill>
                  <a:srgbClr val="FF0000"/>
                </a:solidFill>
              </a:rPr>
              <a:t>Digital brandpositionering</a:t>
            </a:r>
          </a:p>
          <a:p>
            <a:pPr marL="0" indent="0">
              <a:buNone/>
            </a:pPr>
            <a:r>
              <a:rPr lang="da-DK" sz="1600" dirty="0" smtClean="0"/>
              <a:t>8. Digitale forretningsmodeller</a:t>
            </a:r>
          </a:p>
          <a:p>
            <a:pPr marL="0" indent="0">
              <a:buNone/>
            </a:pPr>
            <a:r>
              <a:rPr lang="da-DK" sz="1600" dirty="0"/>
              <a:t>Gruppearbejde: Eksamensprojekt</a:t>
            </a:r>
            <a:endParaRPr lang="da-DK" sz="1600" dirty="0" smtClean="0"/>
          </a:p>
          <a:p>
            <a:pPr marL="0" indent="0">
              <a:buNone/>
            </a:pPr>
            <a:endParaRPr lang="da-DK" sz="1600" dirty="0" smtClean="0"/>
          </a:p>
        </p:txBody>
      </p:sp>
    </p:spTree>
    <p:extLst>
      <p:ext uri="{BB962C8B-B14F-4D97-AF65-F5344CB8AC3E}">
        <p14:creationId xmlns:p14="http://schemas.microsoft.com/office/powerpoint/2010/main" val="161358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56992" y="-2268297"/>
            <a:ext cx="18459869" cy="11097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boks 2"/>
          <p:cNvSpPr txBox="1"/>
          <p:nvPr/>
        </p:nvSpPr>
        <p:spPr>
          <a:xfrm>
            <a:off x="-3605" y="2178618"/>
            <a:ext cx="2686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FF0000"/>
                </a:solidFill>
              </a:rPr>
              <a:t>Det funktionelle aspekt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26701" y="4470100"/>
            <a:ext cx="2412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Det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æstetiske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aspekt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5" name="Tekstboks 4"/>
          <p:cNvSpPr txBox="1"/>
          <p:nvPr/>
        </p:nvSpPr>
        <p:spPr>
          <a:xfrm>
            <a:off x="26701" y="5828960"/>
            <a:ext cx="2511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FF0000"/>
                </a:solidFill>
              </a:rPr>
              <a:t>Det symbolske aspekt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6" name="Tekstboks 5"/>
          <p:cNvSpPr txBox="1"/>
          <p:nvPr/>
        </p:nvSpPr>
        <p:spPr>
          <a:xfrm>
            <a:off x="364147" y="965650"/>
            <a:ext cx="1917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FF0000"/>
                </a:solidFill>
                <a:cs typeface="Arial" pitchFamily="34" charset="0"/>
              </a:rPr>
              <a:t>Designaspekter</a:t>
            </a:r>
            <a:r>
              <a:rPr lang="da-DK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da-DK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kstboks 6"/>
          <p:cNvSpPr txBox="1"/>
          <p:nvPr/>
        </p:nvSpPr>
        <p:spPr>
          <a:xfrm>
            <a:off x="4499992" y="1023330"/>
            <a:ext cx="2720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00B0F0"/>
                </a:solidFill>
              </a:rPr>
              <a:t>(Beviser, dokumentation)</a:t>
            </a:r>
            <a:endParaRPr lang="da-DK" dirty="0">
              <a:solidFill>
                <a:srgbClr val="00B0F0"/>
              </a:solidFill>
            </a:endParaRPr>
          </a:p>
        </p:txBody>
      </p:sp>
      <p:sp>
        <p:nvSpPr>
          <p:cNvPr id="8" name="Tekstboks 7"/>
          <p:cNvSpPr txBox="1"/>
          <p:nvPr/>
        </p:nvSpPr>
        <p:spPr>
          <a:xfrm>
            <a:off x="6430572" y="2490546"/>
            <a:ext cx="2114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00B0F0"/>
                </a:solidFill>
                <a:cs typeface="Arial" pitchFamily="34" charset="0"/>
              </a:rPr>
              <a:t>(Markedsposition)</a:t>
            </a:r>
            <a:endParaRPr lang="da-DK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9" name="Tekstboks 8"/>
          <p:cNvSpPr txBox="1"/>
          <p:nvPr/>
        </p:nvSpPr>
        <p:spPr>
          <a:xfrm>
            <a:off x="6339948" y="4581128"/>
            <a:ext cx="1906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00B0F0"/>
                </a:solidFill>
                <a:cs typeface="Arial" pitchFamily="34" charset="0"/>
              </a:rPr>
              <a:t>(Visuel identitet)</a:t>
            </a:r>
            <a:endParaRPr lang="da-DK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10" name="Tekstboks 9"/>
          <p:cNvSpPr txBox="1"/>
          <p:nvPr/>
        </p:nvSpPr>
        <p:spPr>
          <a:xfrm>
            <a:off x="5140646" y="5795972"/>
            <a:ext cx="2841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00B0F0"/>
                </a:solidFill>
                <a:cs typeface="Arial" pitchFamily="34" charset="0"/>
              </a:rPr>
              <a:t>(Persona/konnotationer)</a:t>
            </a:r>
            <a:endParaRPr lang="da-DK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3A78-06E4-4AF5-A0AA-5E016124A224}" type="datetime1">
              <a:rPr lang="da-DK" smtClean="0"/>
              <a:t>12-03-2019</a:t>
            </a:fld>
            <a:endParaRPr lang="da-DK"/>
          </a:p>
        </p:txBody>
      </p:sp>
      <p:sp>
        <p:nvSpPr>
          <p:cNvPr id="12" name="Pladsholder til sidefod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Brand Essence odel</a:t>
            </a:r>
            <a:endParaRPr lang="da-DK"/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F225-BCF3-4A3E-BF5D-926BB0A65DD8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68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969368" y="620688"/>
            <a:ext cx="6995120" cy="566365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da-DK" sz="2800" dirty="0"/>
              <a:t>Gennemgående gruppeopgave </a:t>
            </a:r>
            <a:endParaRPr lang="da-DK" sz="2800" dirty="0" smtClean="0"/>
          </a:p>
          <a:p>
            <a:pPr marL="0" lvl="0" indent="0">
              <a:buNone/>
            </a:pPr>
            <a:r>
              <a:rPr lang="da-DK" sz="2800" dirty="0" smtClean="0"/>
              <a:t>• </a:t>
            </a:r>
            <a:r>
              <a:rPr lang="da-DK" sz="2800" dirty="0"/>
              <a:t>Beskriv virksomhedens brand-personlighed, </a:t>
            </a:r>
            <a:r>
              <a:rPr lang="da-DK" sz="2800" dirty="0" err="1"/>
              <a:t>voice</a:t>
            </a:r>
            <a:r>
              <a:rPr lang="da-DK" sz="2800" dirty="0"/>
              <a:t> og tone. Er der sammenhæng mellem de tre elementer og hvis ikke, hvor skal der sættes ind for at skabe sammenhæng? </a:t>
            </a:r>
            <a:endParaRPr lang="da-DK" sz="2800" dirty="0" smtClean="0"/>
          </a:p>
          <a:p>
            <a:pPr marL="0" lvl="0" indent="0">
              <a:buNone/>
            </a:pPr>
            <a:r>
              <a:rPr lang="da-DK" sz="2800" dirty="0" smtClean="0"/>
              <a:t>• </a:t>
            </a:r>
            <a:r>
              <a:rPr lang="da-DK" sz="2800" dirty="0"/>
              <a:t>Find to-tre konkurrenter til virksomheden. Beskriv deres brand-personlighed, </a:t>
            </a:r>
            <a:r>
              <a:rPr lang="da-DK" sz="2800" dirty="0" err="1"/>
              <a:t>voice</a:t>
            </a:r>
            <a:r>
              <a:rPr lang="da-DK" sz="2800" dirty="0"/>
              <a:t> og tone. </a:t>
            </a:r>
            <a:endParaRPr lang="da-DK" sz="2800" dirty="0" smtClean="0"/>
          </a:p>
          <a:p>
            <a:pPr marL="0" lvl="0" indent="0">
              <a:buNone/>
            </a:pPr>
            <a:r>
              <a:rPr lang="da-DK" sz="2800" dirty="0" smtClean="0"/>
              <a:t>• </a:t>
            </a:r>
            <a:r>
              <a:rPr lang="da-DK" sz="2800" dirty="0"/>
              <a:t>Tegn virksomheden og konkurrenterne ind i et positioneringskort med valgfrie akser. Er der brug for ændringer for at differentiere jeres virksomhed fra konkurrenterne?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On-line forbrug. Brandpositionering, Forretningsmodeller</a:t>
            </a:r>
            <a:endParaRPr lang="da-DK"/>
          </a:p>
        </p:txBody>
      </p:sp>
      <p:sp>
        <p:nvSpPr>
          <p:cNvPr id="6" name="Pladsholder til indhold 1"/>
          <p:cNvSpPr txBox="1">
            <a:spLocks/>
          </p:cNvSpPr>
          <p:nvPr/>
        </p:nvSpPr>
        <p:spPr>
          <a:xfrm>
            <a:off x="35496" y="2636912"/>
            <a:ext cx="1872208" cy="194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600" dirty="0" smtClean="0"/>
              <a:t>6. </a:t>
            </a:r>
            <a:r>
              <a:rPr lang="da-DK" sz="1600" dirty="0" err="1" smtClean="0"/>
              <a:t>On-line</a:t>
            </a:r>
            <a:r>
              <a:rPr lang="da-DK" sz="1600" dirty="0" smtClean="0"/>
              <a:t> forbrug</a:t>
            </a:r>
          </a:p>
          <a:p>
            <a:pPr marL="0" indent="0">
              <a:buNone/>
            </a:pPr>
            <a:r>
              <a:rPr lang="da-DK" sz="1600" dirty="0" smtClean="0"/>
              <a:t>7</a:t>
            </a:r>
            <a:r>
              <a:rPr lang="da-DK" sz="1600" dirty="0"/>
              <a:t>. </a:t>
            </a:r>
            <a:r>
              <a:rPr lang="da-DK" sz="1600" dirty="0" smtClean="0">
                <a:solidFill>
                  <a:srgbClr val="FF0000"/>
                </a:solidFill>
              </a:rPr>
              <a:t>Digital brandpositionering</a:t>
            </a:r>
          </a:p>
          <a:p>
            <a:pPr marL="0" indent="0">
              <a:buNone/>
            </a:pPr>
            <a:r>
              <a:rPr lang="da-DK" sz="1600" dirty="0" smtClean="0"/>
              <a:t>8. Digitale forretningsmodeller</a:t>
            </a:r>
          </a:p>
          <a:p>
            <a:pPr marL="0" indent="0">
              <a:buNone/>
            </a:pPr>
            <a:r>
              <a:rPr lang="da-DK" sz="1600" dirty="0"/>
              <a:t>Gruppearbejde: Eksamensprojekt</a:t>
            </a:r>
            <a:endParaRPr lang="da-DK" sz="1600" dirty="0" smtClean="0"/>
          </a:p>
          <a:p>
            <a:pPr marL="0" indent="0">
              <a:buNone/>
            </a:pPr>
            <a:endParaRPr lang="da-DK" sz="1600" dirty="0" smtClean="0"/>
          </a:p>
        </p:txBody>
      </p:sp>
    </p:spTree>
    <p:extLst>
      <p:ext uri="{BB962C8B-B14F-4D97-AF65-F5344CB8AC3E}">
        <p14:creationId xmlns:p14="http://schemas.microsoft.com/office/powerpoint/2010/main" val="111922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969368" y="620688"/>
            <a:ext cx="6995120" cy="566365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da-DK" sz="2800" dirty="0" smtClean="0"/>
              <a:t>• Find, om muligt, andre </a:t>
            </a:r>
            <a:r>
              <a:rPr lang="da-DK" sz="2800" dirty="0"/>
              <a:t>eksempler på digitale </a:t>
            </a:r>
            <a:r>
              <a:rPr lang="da-DK" sz="2800" dirty="0" smtClean="0"/>
              <a:t>forretningsmodeller end de fire ovennævnte. </a:t>
            </a:r>
          </a:p>
          <a:p>
            <a:pPr marL="0" lvl="0" indent="0">
              <a:buNone/>
            </a:pPr>
            <a:r>
              <a:rPr lang="da-DK" sz="2800" dirty="0" smtClean="0"/>
              <a:t>• </a:t>
            </a:r>
            <a:r>
              <a:rPr lang="da-DK" sz="2800" dirty="0"/>
              <a:t>Findes der andre eksempler end de beskrevne i </a:t>
            </a:r>
            <a:r>
              <a:rPr lang="da-DK" sz="2800" dirty="0" err="1"/>
              <a:t>Ansoffs</a:t>
            </a:r>
            <a:r>
              <a:rPr lang="da-DK" sz="2800" dirty="0"/>
              <a:t> vækstmatrice? </a:t>
            </a:r>
            <a:endParaRPr lang="da-DK" sz="2800" dirty="0" smtClean="0"/>
          </a:p>
          <a:p>
            <a:pPr marL="0" lvl="0" indent="0">
              <a:buNone/>
            </a:pPr>
            <a:r>
              <a:rPr lang="da-DK" sz="2800" dirty="0" smtClean="0"/>
              <a:t>Gennemgående </a:t>
            </a:r>
            <a:r>
              <a:rPr lang="da-DK" sz="2800" dirty="0"/>
              <a:t>gruppeopgave </a:t>
            </a:r>
            <a:endParaRPr lang="da-DK" sz="2800" dirty="0" smtClean="0"/>
          </a:p>
          <a:p>
            <a:pPr marL="0" lvl="0" indent="0">
              <a:buNone/>
            </a:pPr>
            <a:r>
              <a:rPr lang="da-DK" sz="2800" dirty="0" smtClean="0"/>
              <a:t>• </a:t>
            </a:r>
            <a:r>
              <a:rPr lang="da-DK" sz="2800" dirty="0"/>
              <a:t>Hvilken digital </a:t>
            </a:r>
            <a:r>
              <a:rPr lang="da-DK" sz="2800" dirty="0" smtClean="0"/>
              <a:t>forretningsmodel, om nogen,  </a:t>
            </a:r>
            <a:r>
              <a:rPr lang="da-DK" sz="2800" dirty="0"/>
              <a:t>gør </a:t>
            </a:r>
            <a:r>
              <a:rPr lang="da-DK" sz="2800" dirty="0" smtClean="0"/>
              <a:t>jeres virksomhed </a:t>
            </a:r>
            <a:r>
              <a:rPr lang="da-DK" sz="2800" dirty="0"/>
              <a:t>brug af? </a:t>
            </a:r>
            <a:endParaRPr lang="da-DK" sz="2800" dirty="0" smtClean="0"/>
          </a:p>
          <a:p>
            <a:pPr marL="0" lvl="0" indent="0">
              <a:buNone/>
            </a:pPr>
            <a:r>
              <a:rPr lang="da-DK" sz="2800" dirty="0" smtClean="0"/>
              <a:t>• </a:t>
            </a:r>
            <a:r>
              <a:rPr lang="da-DK" sz="2800" dirty="0"/>
              <a:t>Hvordan kan virksomheden evt. udvikle sig i en ny retning ved enten af gøre brug af en anden forretningsmodel og/eller af </a:t>
            </a:r>
            <a:r>
              <a:rPr lang="da-DK" sz="2800" dirty="0" err="1"/>
              <a:t>Ansoffs</a:t>
            </a:r>
            <a:r>
              <a:rPr lang="da-DK" sz="2800" dirty="0"/>
              <a:t> vækstmatrice?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On-line forbrug. Brandpositionering, Forretningsmodeller</a:t>
            </a:r>
            <a:endParaRPr lang="da-DK"/>
          </a:p>
        </p:txBody>
      </p:sp>
      <p:sp>
        <p:nvSpPr>
          <p:cNvPr id="6" name="Pladsholder til indhold 1"/>
          <p:cNvSpPr txBox="1">
            <a:spLocks/>
          </p:cNvSpPr>
          <p:nvPr/>
        </p:nvSpPr>
        <p:spPr>
          <a:xfrm>
            <a:off x="35496" y="2636912"/>
            <a:ext cx="1872208" cy="194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600" dirty="0" smtClean="0"/>
              <a:t>6. </a:t>
            </a:r>
            <a:r>
              <a:rPr lang="da-DK" sz="1600" dirty="0" err="1" smtClean="0"/>
              <a:t>On-line</a:t>
            </a:r>
            <a:r>
              <a:rPr lang="da-DK" sz="1600" dirty="0" smtClean="0"/>
              <a:t> forbrug</a:t>
            </a:r>
          </a:p>
          <a:p>
            <a:pPr marL="0" indent="0">
              <a:buNone/>
            </a:pPr>
            <a:r>
              <a:rPr lang="da-DK" sz="1600" dirty="0" smtClean="0"/>
              <a:t>7</a:t>
            </a:r>
            <a:r>
              <a:rPr lang="da-DK" sz="1600" dirty="0"/>
              <a:t>. </a:t>
            </a:r>
            <a:r>
              <a:rPr lang="da-DK" sz="1600" dirty="0" smtClean="0"/>
              <a:t>Digital brandpositionering</a:t>
            </a:r>
          </a:p>
          <a:p>
            <a:pPr marL="0" indent="0">
              <a:buNone/>
            </a:pPr>
            <a:r>
              <a:rPr lang="da-DK" sz="1600" dirty="0" smtClean="0">
                <a:solidFill>
                  <a:srgbClr val="FF0000"/>
                </a:solidFill>
              </a:rPr>
              <a:t>8. Digitale forretningsmodeller</a:t>
            </a:r>
          </a:p>
          <a:p>
            <a:pPr marL="0" indent="0">
              <a:buNone/>
            </a:pPr>
            <a:r>
              <a:rPr lang="da-DK" sz="1600" dirty="0"/>
              <a:t>Gruppearbejde: Eksamensprojekt</a:t>
            </a:r>
            <a:endParaRPr lang="da-DK" sz="1600" dirty="0" smtClean="0"/>
          </a:p>
          <a:p>
            <a:pPr marL="0" indent="0">
              <a:buNone/>
            </a:pPr>
            <a:endParaRPr lang="da-DK" sz="1600" dirty="0" smtClean="0"/>
          </a:p>
        </p:txBody>
      </p:sp>
    </p:spTree>
    <p:extLst>
      <p:ext uri="{BB962C8B-B14F-4D97-AF65-F5344CB8AC3E}">
        <p14:creationId xmlns:p14="http://schemas.microsoft.com/office/powerpoint/2010/main" val="404980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969368" y="620688"/>
            <a:ext cx="6995120" cy="566365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da-DK" sz="2800" dirty="0" smtClean="0"/>
              <a:t>Forbered en PowerPoint der præsenterer jeres arbejde med projektvirksomheden.</a:t>
            </a:r>
          </a:p>
          <a:p>
            <a:pPr marL="0" lvl="0" indent="0">
              <a:buNone/>
            </a:pPr>
            <a:r>
              <a:rPr lang="da-DK" sz="2800" dirty="0" smtClean="0"/>
              <a:t>I kan tage udgangspunkt i kursets gruppeopgaver.</a:t>
            </a:r>
            <a:endParaRPr lang="da-DK" sz="28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On-line forbrug. Brandpositionering, Forretningsmodeller</a:t>
            </a:r>
            <a:endParaRPr lang="da-DK"/>
          </a:p>
        </p:txBody>
      </p:sp>
      <p:sp>
        <p:nvSpPr>
          <p:cNvPr id="6" name="Pladsholder til indhold 1"/>
          <p:cNvSpPr txBox="1">
            <a:spLocks/>
          </p:cNvSpPr>
          <p:nvPr/>
        </p:nvSpPr>
        <p:spPr>
          <a:xfrm>
            <a:off x="35496" y="2636912"/>
            <a:ext cx="1872208" cy="194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600" dirty="0" smtClean="0"/>
              <a:t>6. </a:t>
            </a:r>
            <a:r>
              <a:rPr lang="da-DK" sz="1600" dirty="0" err="1" smtClean="0"/>
              <a:t>On-line</a:t>
            </a:r>
            <a:r>
              <a:rPr lang="da-DK" sz="1600" dirty="0" smtClean="0"/>
              <a:t> forbrug</a:t>
            </a:r>
          </a:p>
          <a:p>
            <a:pPr marL="0" indent="0">
              <a:buNone/>
            </a:pPr>
            <a:r>
              <a:rPr lang="da-DK" sz="1600" dirty="0" smtClean="0"/>
              <a:t>7</a:t>
            </a:r>
            <a:r>
              <a:rPr lang="da-DK" sz="1600" dirty="0"/>
              <a:t>. </a:t>
            </a:r>
            <a:r>
              <a:rPr lang="da-DK" sz="1600" dirty="0" smtClean="0"/>
              <a:t>Digital brandpositionering</a:t>
            </a:r>
          </a:p>
          <a:p>
            <a:pPr marL="0" indent="0">
              <a:buNone/>
            </a:pPr>
            <a:r>
              <a:rPr lang="da-DK" sz="1600" dirty="0" smtClean="0"/>
              <a:t>8. Digitale forretningsmodeller</a:t>
            </a:r>
          </a:p>
          <a:p>
            <a:pPr marL="0" indent="0">
              <a:buNone/>
            </a:pPr>
            <a:r>
              <a:rPr lang="da-DK" sz="1600" dirty="0">
                <a:solidFill>
                  <a:srgbClr val="FF0000"/>
                </a:solidFill>
              </a:rPr>
              <a:t>Gruppearbejde: Eksamensprojekt</a:t>
            </a:r>
            <a:endParaRPr lang="da-DK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a-DK" sz="1600" dirty="0" smtClean="0"/>
          </a:p>
        </p:txBody>
      </p:sp>
    </p:spTree>
    <p:extLst>
      <p:ext uri="{BB962C8B-B14F-4D97-AF65-F5344CB8AC3E}">
        <p14:creationId xmlns:p14="http://schemas.microsoft.com/office/powerpoint/2010/main" val="393045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434</Words>
  <Application>Microsoft Office PowerPoint</Application>
  <PresentationFormat>Skærmshow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0" baseType="lpstr">
      <vt:lpstr>Kontortema</vt:lpstr>
      <vt:lpstr>Markedskommunikation 6  6: On-line forbrug 7: Digital brandpositionering 8: Digitale forretningsmodeller Gruppearbejde: Eksamensprojekt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</dc:creator>
  <cp:lastModifiedBy>e</cp:lastModifiedBy>
  <cp:revision>26</cp:revision>
  <dcterms:created xsi:type="dcterms:W3CDTF">2018-04-02T06:21:26Z</dcterms:created>
  <dcterms:modified xsi:type="dcterms:W3CDTF">2019-03-12T11:25:36Z</dcterms:modified>
</cp:coreProperties>
</file>